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4" r:id="rId3"/>
    <p:sldId id="285" r:id="rId4"/>
    <p:sldId id="281" r:id="rId5"/>
    <p:sldId id="283" r:id="rId6"/>
    <p:sldId id="293" r:id="rId7"/>
    <p:sldId id="296" r:id="rId8"/>
    <p:sldId id="297" r:id="rId9"/>
    <p:sldId id="284" r:id="rId10"/>
    <p:sldId id="329" r:id="rId11"/>
    <p:sldId id="327" r:id="rId12"/>
    <p:sldId id="328" r:id="rId13"/>
    <p:sldId id="301" r:id="rId14"/>
    <p:sldId id="306" r:id="rId15"/>
    <p:sldId id="319" r:id="rId16"/>
    <p:sldId id="302" r:id="rId17"/>
    <p:sldId id="288" r:id="rId18"/>
    <p:sldId id="303" r:id="rId19"/>
    <p:sldId id="300" r:id="rId20"/>
    <p:sldId id="321" r:id="rId21"/>
    <p:sldId id="304" r:id="rId22"/>
    <p:sldId id="307" r:id="rId23"/>
    <p:sldId id="320" r:id="rId24"/>
    <p:sldId id="313" r:id="rId25"/>
    <p:sldId id="314" r:id="rId26"/>
    <p:sldId id="315" r:id="rId27"/>
    <p:sldId id="316" r:id="rId28"/>
    <p:sldId id="318" r:id="rId29"/>
    <p:sldId id="324" r:id="rId30"/>
    <p:sldId id="289" r:id="rId31"/>
    <p:sldId id="322" r:id="rId32"/>
    <p:sldId id="290" r:id="rId33"/>
    <p:sldId id="280" r:id="rId34"/>
    <p:sldId id="333" r:id="rId35"/>
    <p:sldId id="279" r:id="rId36"/>
    <p:sldId id="312" r:id="rId37"/>
    <p:sldId id="330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E8E8E8"/>
    <a:srgbClr val="1E1E20"/>
    <a:srgbClr val="D5D5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37" autoAdjust="0"/>
    <p:restoredTop sz="95596" autoAdjust="0"/>
  </p:normalViewPr>
  <p:slideViewPr>
    <p:cSldViewPr>
      <p:cViewPr>
        <p:scale>
          <a:sx n="60" d="100"/>
          <a:sy n="60" d="100"/>
        </p:scale>
        <p:origin x="-85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78C7B82-0A86-4EB6-9C37-FBA4998A0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DB9818-8268-4604-BBA7-8717D4B0E04F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14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15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16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17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18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19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20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21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22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23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3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24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25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26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27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28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29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30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31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32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33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35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36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7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8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677DA0-DCF8-49EE-BF89-76F4E87788B3}" type="slidenum">
              <a:rPr lang="en-US"/>
              <a:pPr/>
              <a:t>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2BE8-578D-4C4D-9E5A-DFA4AE27BE7B}" type="slidenum">
              <a:rPr lang="en-US"/>
              <a:pPr/>
              <a:t>13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547688"/>
            <a:ext cx="8001000" cy="762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understanding ANAESTHESIA</a:t>
            </a:r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905000"/>
            <a:ext cx="5867400" cy="2362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 eaLnBrk="1" hangingPunct="1"/>
            <a:r>
              <a:rPr lang="en-US" sz="2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cap="all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mahmoud</a:t>
            </a:r>
            <a:r>
              <a:rPr lang="en-US" sz="2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cap="all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i</a:t>
            </a:r>
            <a:r>
              <a:rPr lang="en-US" sz="2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. </a:t>
            </a:r>
            <a:r>
              <a:rPr lang="en-US" sz="2800" b="1" cap="all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abdel</a:t>
            </a:r>
            <a:r>
              <a:rPr lang="en-US" sz="2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 </a:t>
            </a:r>
            <a:r>
              <a:rPr lang="en-US" sz="2800" b="1" cap="all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fattah</a:t>
            </a:r>
            <a:r>
              <a:rPr lang="en-US" sz="2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,  </a:t>
            </a:r>
            <a:r>
              <a:rPr lang="en-US" sz="2800" b="1" cap="all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md</a:t>
            </a:r>
            <a:endParaRPr lang="en-US" sz="2800" b="1" cap="all" dirty="0" smtClean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gency FB" pitchFamily="34" charset="0"/>
            </a:endParaRPr>
          </a:p>
          <a:p>
            <a:pPr algn="l" eaLnBrk="1" hangingPunct="1"/>
            <a:r>
              <a:rPr lang="en-US" sz="2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lecturer, anesthesiology </a:t>
            </a:r>
            <a:r>
              <a:rPr lang="en-US" sz="2800" b="1" cap="all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departement</a:t>
            </a:r>
            <a:r>
              <a:rPr lang="en-US" sz="2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, faculty of medicine, </a:t>
            </a:r>
            <a:r>
              <a:rPr lang="en-US" sz="2800" b="1" cap="all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benha</a:t>
            </a:r>
            <a:r>
              <a:rPr lang="en-US" sz="2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gency FB" pitchFamily="34" charset="0"/>
              </a:rPr>
              <a:t> university</a:t>
            </a:r>
          </a:p>
          <a:p>
            <a:endParaRPr lang="ar-EG" dirty="0" smtClean="0"/>
          </a:p>
          <a:p>
            <a:endParaRPr lang="ar-EG" dirty="0" smtClean="0"/>
          </a:p>
          <a:p>
            <a:r>
              <a:rPr lang="en-US" dirty="0" smtClean="0"/>
              <a:t> </a:t>
            </a:r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gency FB" pitchFamily="34" charset="0"/>
            </a:endParaRPr>
          </a:p>
          <a:p>
            <a:pPr algn="l" eaLnBrk="1" hangingPunct="1"/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gency FB" pitchFamily="34" charset="0"/>
            </a:endParaRPr>
          </a:p>
          <a:p>
            <a:pPr algn="l" eaLnBrk="1" hangingPunct="1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pt\FB_IMG_14307711845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9342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pt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239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pt\FB_IMG_1430753737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315200" cy="4018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We go to…..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Operating rooms!</a:t>
            </a: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Intensive care units!</a:t>
            </a: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Labour and delivery suite!</a:t>
            </a: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Pain clinic!</a:t>
            </a: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Radiology suite!</a:t>
            </a: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Gastroenterology suite!</a:t>
            </a: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Ambulatory care </a:t>
            </a:r>
            <a:r>
              <a:rPr lang="en-IN" dirty="0" err="1" smtClean="0">
                <a:solidFill>
                  <a:srgbClr val="FFFF00"/>
                </a:solidFill>
                <a:latin typeface="Agency FB" pitchFamily="34" charset="0"/>
              </a:rPr>
              <a:t>centers</a:t>
            </a: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  <p:pic>
        <p:nvPicPr>
          <p:cNvPr id="9219" name="Picture 3" descr="C:\Users\Dell\AppData\Local\Microsoft\Windows\Temporary Internet Files\Content.IE5\M5H7WOTJ\MC90005697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343400"/>
            <a:ext cx="1687068" cy="1615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gency FB" pitchFamily="34" charset="0"/>
              </a:rPr>
              <a:t>Procedures 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4" name="Picture 3" descr="po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295400"/>
            <a:ext cx="7337969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gency FB" pitchFamily="34" charset="0"/>
              </a:rPr>
              <a:t>Procedures 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Sedation outside OR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err="1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Labour</a:t>
            </a: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 analgesia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Central venous </a:t>
            </a:r>
            <a:r>
              <a:rPr lang="en-US" altLang="ko-KR" sz="2800" dirty="0" err="1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cannulation</a:t>
            </a:r>
            <a:endParaRPr lang="en-US" altLang="ko-KR" sz="2800" dirty="0" smtClean="0">
              <a:solidFill>
                <a:schemeClr val="bg2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Arterial </a:t>
            </a:r>
            <a:r>
              <a:rPr lang="en-US" altLang="ko-KR" sz="2800" dirty="0" err="1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cannulation</a:t>
            </a:r>
            <a:endParaRPr lang="en-US" altLang="ko-KR" sz="2800" dirty="0" smtClean="0">
              <a:solidFill>
                <a:schemeClr val="bg2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Intubation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err="1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Percutaneous</a:t>
            </a: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 </a:t>
            </a:r>
            <a:r>
              <a:rPr lang="en-US" altLang="ko-KR" sz="2800" dirty="0" err="1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tracheostomy</a:t>
            </a:r>
            <a:endParaRPr lang="en-US" altLang="ko-KR" sz="2800" dirty="0" smtClean="0">
              <a:solidFill>
                <a:schemeClr val="bg2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Lumbar puncture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ACLS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endParaRPr lang="en-US" altLang="ko-KR" sz="2800" dirty="0" smtClean="0">
              <a:solidFill>
                <a:schemeClr val="bg2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Our tools….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Inhaled </a:t>
            </a:r>
            <a:r>
              <a:rPr lang="en-IN" dirty="0" err="1" smtClean="0">
                <a:solidFill>
                  <a:srgbClr val="FFFF00"/>
                </a:solidFill>
                <a:latin typeface="Agency FB" pitchFamily="34" charset="0"/>
              </a:rPr>
              <a:t>anesthetics</a:t>
            </a: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!</a:t>
            </a: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Local </a:t>
            </a:r>
            <a:r>
              <a:rPr lang="en-IN" dirty="0" err="1" smtClean="0">
                <a:solidFill>
                  <a:srgbClr val="FFFF00"/>
                </a:solidFill>
                <a:latin typeface="Agency FB" pitchFamily="34" charset="0"/>
              </a:rPr>
              <a:t>anesthetics</a:t>
            </a: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!</a:t>
            </a: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Induction agents!</a:t>
            </a: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Muscle relaxants!</a:t>
            </a: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</a:t>
            </a:r>
            <a:r>
              <a:rPr lang="en-IN" dirty="0" err="1" smtClean="0">
                <a:solidFill>
                  <a:srgbClr val="FFFF00"/>
                </a:solidFill>
                <a:latin typeface="Agency FB" pitchFamily="34" charset="0"/>
              </a:rPr>
              <a:t>Opioids</a:t>
            </a: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!</a:t>
            </a:r>
          </a:p>
          <a:p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• NMDA antagonists!</a:t>
            </a: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Why </a:t>
            </a:r>
            <a:r>
              <a:rPr lang="en-US" sz="4000" b="1" dirty="0" err="1" smtClean="0">
                <a:solidFill>
                  <a:srgbClr val="FFFF00"/>
                </a:solidFill>
                <a:latin typeface="Agency FB" pitchFamily="34" charset="0"/>
              </a:rPr>
              <a:t>anaesthesia</a:t>
            </a:r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?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       </a:t>
            </a:r>
            <a:r>
              <a:rPr lang="en-IN" altLang="ko-KR" u="sng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The Objectives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• Loss of awareness / Amnesia!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• Analgesia!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• Reduce movement in response to stimuli!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• Minimize autonomic responses to surgical stimuli!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• Muscle relaxation- if required!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• Autonomic Regulation!</a:t>
            </a: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Youngster  !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Unlike many other medical specialties, </a:t>
            </a:r>
            <a:r>
              <a:rPr lang="en-IN" altLang="ko-KR" dirty="0" err="1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anesthesiology</a:t>
            </a: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 is young</a:t>
            </a: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.!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endParaRPr lang="en-IN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endParaRPr lang="en-IN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endParaRPr lang="en-IN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• Availability of effective surgical </a:t>
            </a:r>
            <a:r>
              <a:rPr lang="en-IN" altLang="ko-KR" dirty="0" err="1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anesthesia</a:t>
            </a: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:~150 years.!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IN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• Greatest advances: since 1950.!</a:t>
            </a: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  <p:pic>
        <p:nvPicPr>
          <p:cNvPr id="3076" name="Picture 4" descr="E:\ppt\m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905000"/>
            <a:ext cx="5410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What a change!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1950: Death rate from </a:t>
            </a:r>
            <a:r>
              <a:rPr lang="en-IN" dirty="0" err="1" smtClean="0">
                <a:solidFill>
                  <a:srgbClr val="FFFF00"/>
                </a:solidFill>
                <a:latin typeface="Agency FB" pitchFamily="34" charset="0"/>
              </a:rPr>
              <a:t>anesthesia</a:t>
            </a: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IN" i="1" dirty="0" smtClean="0">
                <a:solidFill>
                  <a:srgbClr val="FFFF00"/>
                </a:solidFill>
                <a:latin typeface="Agency FB" pitchFamily="34" charset="0"/>
              </a:rPr>
              <a:t>1 : 1,500!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endParaRPr lang="en-US" i="1" dirty="0" smtClean="0">
              <a:solidFill>
                <a:srgbClr val="FFFF00"/>
              </a:solidFill>
              <a:latin typeface="Agency FB" pitchFamily="34" charset="0"/>
            </a:endParaRP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endParaRPr lang="en-US" i="1" dirty="0" smtClean="0">
              <a:solidFill>
                <a:srgbClr val="FFFF00"/>
              </a:solidFill>
              <a:latin typeface="Agency FB" pitchFamily="34" charset="0"/>
            </a:endParaRP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endParaRPr lang="en-IN" i="1" dirty="0" smtClean="0">
              <a:solidFill>
                <a:srgbClr val="FFFF00"/>
              </a:solidFill>
              <a:latin typeface="Agency FB" pitchFamily="34" charset="0"/>
            </a:endParaRP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2014: Death rate from </a:t>
            </a:r>
            <a:r>
              <a:rPr lang="en-IN" dirty="0" err="1" smtClean="0">
                <a:solidFill>
                  <a:srgbClr val="FFFF00"/>
                </a:solidFill>
                <a:latin typeface="Agency FB" pitchFamily="34" charset="0"/>
              </a:rPr>
              <a:t>anesthesia</a:t>
            </a: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IN" i="1" dirty="0" smtClean="0">
                <a:solidFill>
                  <a:srgbClr val="FFFF00"/>
                </a:solidFill>
                <a:latin typeface="Agency FB" pitchFamily="34" charset="0"/>
              </a:rPr>
              <a:t>1 : 300,000!</a:t>
            </a: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  <p:pic>
        <p:nvPicPr>
          <p:cNvPr id="1026" name="Picture 2" descr="C:\Users\Dell\AppData\Local\Microsoft\Windows\Temporary Internet Files\Content.IE5\S3P4LVBW\MC90043440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267200"/>
            <a:ext cx="1939925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pt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19200"/>
            <a:ext cx="3762375" cy="1219200"/>
          </a:xfrm>
          <a:prstGeom prst="rect">
            <a:avLst/>
          </a:prstGeom>
          <a:noFill/>
        </p:spPr>
      </p:pic>
      <p:pic>
        <p:nvPicPr>
          <p:cNvPr id="2051" name="Picture 3" descr="E:\ppt\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86538"/>
            <a:ext cx="8270157" cy="3475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gency FB" pitchFamily="34" charset="0"/>
              </a:rPr>
              <a:t>Slide master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Your</a:t>
            </a: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 Text here</a:t>
            </a: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4" name="Picture 3" descr="mort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609600"/>
            <a:ext cx="6953912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Big moment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This demonstration occurred at the Massachusetts General Hospital on October 16, 1846 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IN" i="1" dirty="0" smtClean="0">
                <a:solidFill>
                  <a:srgbClr val="FFFF00"/>
                </a:solidFill>
                <a:latin typeface="Agency FB" pitchFamily="34" charset="0"/>
              </a:rPr>
              <a:t>Dr. Warren </a:t>
            </a: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removed a congenital vascular malformation from 20-year-old Edward Gilbert Abbott’s neck. After the surgery, the patient replied, “</a:t>
            </a:r>
            <a:r>
              <a:rPr lang="en-IN" i="1" dirty="0" smtClean="0">
                <a:solidFill>
                  <a:srgbClr val="FFFF00"/>
                </a:solidFill>
                <a:latin typeface="Agency FB" pitchFamily="34" charset="0"/>
              </a:rPr>
              <a:t>I did not experience pain at any time, though I knew that the operation was proceeding.”</a:t>
            </a: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Slide master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Your Text here</a:t>
            </a:r>
          </a:p>
          <a:p>
            <a:pPr eaLnBrk="1" hangingPunct="1">
              <a:lnSpc>
                <a:spcPct val="80000"/>
              </a:lnSpc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  <p:pic>
        <p:nvPicPr>
          <p:cNvPr id="4" name="Picture 3" descr="a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5487"/>
            <a:ext cx="8686800" cy="6623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Safety 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PULSEOXIMETER [1990]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ETCO2[1996]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TRANS ESOPHGEAL ECHO[TEE]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BISPECTRAL INDEX [BIS]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ENTROPY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FOB- INTUBATION / LAVAGE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PULMONARY ARTERIAL CATHETER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gency FB" pitchFamily="34" charset="0"/>
              </a:rPr>
              <a:t>Steps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Your</a:t>
            </a: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 Text here</a:t>
            </a: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4" name="Picture 3" descr="po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506069"/>
            <a:ext cx="6172200" cy="4719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gency FB" pitchFamily="34" charset="0"/>
              </a:rPr>
              <a:t>Evaluation 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en-US" altLang="ko-KR" sz="40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History</a:t>
            </a:r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en-US" altLang="ko-KR" sz="36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Physical examination</a:t>
            </a:r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en-US" altLang="ko-KR" sz="36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Lab tests</a:t>
            </a: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gency FB" pitchFamily="34" charset="0"/>
              </a:rPr>
              <a:t>Optimization 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Your</a:t>
            </a: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 Text here</a:t>
            </a: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1026" name="Picture 2" descr="E:\ppt\images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600200"/>
            <a:ext cx="6212378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gency FB" pitchFamily="34" charset="0"/>
              </a:rPr>
              <a:t>Prepare them; prepare ourselves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dirty="0" err="1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Preop</a:t>
            </a:r>
            <a:r>
              <a:rPr lang="en-US" altLang="ko-KR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 orders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Explanation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Preparing OT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Equipments and drugs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Choice of </a:t>
            </a:r>
            <a:r>
              <a:rPr lang="en-US" altLang="ko-KR" sz="2800" dirty="0" err="1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anaesthesia</a:t>
            </a:r>
            <a:endParaRPr lang="en-US" altLang="ko-KR" sz="2800" dirty="0" smtClean="0">
              <a:solidFill>
                <a:schemeClr val="bg2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Induction, Intubation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Monitoring 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Reversal and </a:t>
            </a:r>
            <a:r>
              <a:rPr lang="en-US" altLang="ko-KR" sz="2800" dirty="0" err="1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extubation</a:t>
            </a:r>
            <a:endParaRPr lang="en-US" altLang="ko-KR" sz="2800" dirty="0" smtClean="0">
              <a:solidFill>
                <a:schemeClr val="bg2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PACU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endParaRPr lang="en-US" altLang="ko-KR" sz="2800" dirty="0" smtClean="0">
              <a:solidFill>
                <a:schemeClr val="bg2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gency FB" pitchFamily="34" charset="0"/>
              </a:rPr>
              <a:t>Spinal and Epidural </a:t>
            </a:r>
            <a:r>
              <a:rPr lang="en-US" sz="4000" b="1" dirty="0" err="1" smtClean="0">
                <a:solidFill>
                  <a:schemeClr val="bg2"/>
                </a:solidFill>
                <a:latin typeface="Agency FB" pitchFamily="34" charset="0"/>
              </a:rPr>
              <a:t>anaesthesia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endParaRPr lang="en-US" altLang="ko-KR" dirty="0" smtClean="0">
              <a:solidFill>
                <a:schemeClr val="bg2"/>
              </a:solidFill>
              <a:latin typeface="Agency FB" pitchFamily="34" charset="0"/>
              <a:ea typeface="굴림" charset="-127"/>
            </a:endParaRPr>
          </a:p>
        </p:txBody>
      </p:sp>
      <p:pic>
        <p:nvPicPr>
          <p:cNvPr id="1026" name="Picture 2" descr="E:\ppt\FB_IMG_14307712503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0" y="2236317"/>
            <a:ext cx="5657850" cy="3554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gency FB" pitchFamily="34" charset="0"/>
              </a:rPr>
              <a:t>Specializations 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Critical care 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Cardiac </a:t>
            </a:r>
            <a:r>
              <a:rPr lang="en-US" altLang="ko-KR" dirty="0" err="1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Anaesthesia</a:t>
            </a:r>
            <a:endParaRPr lang="en-US" altLang="ko-KR" dirty="0" smtClean="0">
              <a:solidFill>
                <a:schemeClr val="bg2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Pain and palliative care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dirty="0" err="1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Neuroanaesthesia</a:t>
            </a:r>
            <a:endParaRPr lang="en-US" altLang="ko-KR" dirty="0" smtClean="0">
              <a:solidFill>
                <a:schemeClr val="bg2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Obstetric , Pediatric </a:t>
            </a:r>
            <a:r>
              <a:rPr lang="en-US" altLang="ko-KR" dirty="0" err="1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Anaesthesia</a:t>
            </a:r>
            <a:endParaRPr lang="en-US" altLang="ko-KR" dirty="0" smtClean="0">
              <a:solidFill>
                <a:schemeClr val="bg2"/>
              </a:solidFill>
              <a:latin typeface="Agency FB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Where to </a:t>
            </a:r>
            <a:r>
              <a:rPr lang="en-IN" sz="4000" b="1" dirty="0" smtClean="0">
                <a:solidFill>
                  <a:srgbClr val="FFFF00"/>
                </a:solidFill>
                <a:latin typeface="Agency FB" pitchFamily="34" charset="0"/>
              </a:rPr>
              <a:t>go.....?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50291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Follow your heart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Know your heart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…..and most importantly……..have a heart!</a:t>
            </a:r>
          </a:p>
        </p:txBody>
      </p:sp>
      <p:pic>
        <p:nvPicPr>
          <p:cNvPr id="2050" name="Picture 2" descr="C:\Users\Dell\AppData\Local\Microsoft\Windows\Temporary Internet Files\Content.IE5\MTG5IVEH\MP90043881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143000"/>
            <a:ext cx="37719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Thoughts …….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Good judgment is based on experience and experience is based on bad judgment.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IN" dirty="0" err="1" smtClean="0">
                <a:solidFill>
                  <a:srgbClr val="FFFF00"/>
                </a:solidFill>
                <a:latin typeface="Agency FB" pitchFamily="34" charset="0"/>
              </a:rPr>
              <a:t>Savor</a:t>
            </a: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 your successes but do so quickly and then move on—dwelling on them causes overconfidence.</a:t>
            </a:r>
          </a:p>
          <a:p>
            <a:pPr eaLnBrk="1" hangingPunct="1">
              <a:lnSpc>
                <a:spcPct val="150000"/>
              </a:lnSpc>
            </a:pPr>
            <a:endParaRPr lang="en-US" altLang="ko-KR" sz="1800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Thoughts …….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Some patients you think will get better will get worse.</a:t>
            </a:r>
          </a:p>
          <a:p>
            <a:pPr eaLnBrk="1" hangingPunct="1">
              <a:lnSpc>
                <a:spcPct val="200000"/>
              </a:lnSpc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Some patients you think will get worse will get better.</a:t>
            </a:r>
          </a:p>
          <a:p>
            <a:pPr eaLnBrk="1" hangingPunct="1">
              <a:lnSpc>
                <a:spcPct val="200000"/>
              </a:lnSpc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When you’re making decisions on rounds, put personal problems aside.</a:t>
            </a: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Hello……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You get to interact with the whole menagerie of medical and surgical specialties</a:t>
            </a: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  <p:pic>
        <p:nvPicPr>
          <p:cNvPr id="10242" name="Picture 2" descr="C:\Users\Dell\AppData\Local\Microsoft\Windows\Temporary Internet Files\Content.IE5\2BZE1XZY\MC90023097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8012" y="2366726"/>
            <a:ext cx="3604788" cy="3776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r>
              <a:rPr lang="de-DE" sz="4000" b="1" dirty="0" smtClean="0">
                <a:solidFill>
                  <a:srgbClr val="FFFF00"/>
                </a:solidFill>
                <a:latin typeface="Agency FB" pitchFamily="34" charset="0"/>
              </a:rPr>
              <a:t>Support! different situations by specific tools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gency FB" pitchFamily="34" charset="0"/>
                <a:ea typeface="굴림" charset="-127"/>
              </a:rPr>
              <a:t>.</a:t>
            </a:r>
          </a:p>
        </p:txBody>
      </p:sp>
      <p:pic>
        <p:nvPicPr>
          <p:cNvPr id="4" name="Picture 3" descr="C:\Eigene Dateien\Witzisch\Buidl\Welc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5867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pt\FB_IMG_14307586890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762000"/>
            <a:ext cx="8458200" cy="4876800"/>
          </a:xfrm>
          <a:prstGeom prst="rect">
            <a:avLst/>
          </a:prstGeom>
          <a:noFill/>
        </p:spPr>
      </p:pic>
      <p:pic>
        <p:nvPicPr>
          <p:cNvPr id="7171" name="Picture 3" descr="E:\ppt\FB_IMG_14307531205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657600"/>
            <a:ext cx="26670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  <a:latin typeface="Agency FB" pitchFamily="34" charset="0"/>
              </a:rPr>
              <a:t>Patient is more </a:t>
            </a:r>
            <a:r>
              <a:rPr lang="en-US" sz="4000" b="1" dirty="0" err="1" smtClean="0">
                <a:solidFill>
                  <a:srgbClr val="0070C0"/>
                </a:solidFill>
                <a:latin typeface="Agency FB" pitchFamily="34" charset="0"/>
              </a:rPr>
              <a:t>imporant</a:t>
            </a:r>
            <a:r>
              <a:rPr lang="en-US" sz="4000" b="1" dirty="0" smtClean="0">
                <a:solidFill>
                  <a:srgbClr val="0070C0"/>
                </a:solidFill>
                <a:latin typeface="Agency FB" pitchFamily="34" charset="0"/>
              </a:rPr>
              <a:t> than our ego; call for help, whenever patient is </a:t>
            </a:r>
            <a:r>
              <a:rPr lang="en-US" sz="4000" b="1" smtClean="0">
                <a:solidFill>
                  <a:srgbClr val="0070C0"/>
                </a:solidFill>
                <a:latin typeface="Agency FB" pitchFamily="34" charset="0"/>
              </a:rPr>
              <a:t>in danger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3600"/>
            <a:ext cx="6934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en-US" altLang="ko-KR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Your</a:t>
            </a:r>
            <a:r>
              <a:rPr lang="en-US" altLang="ko-KR" sz="2800" dirty="0" smtClean="0">
                <a:solidFill>
                  <a:schemeClr val="bg2"/>
                </a:solidFill>
                <a:latin typeface="Agency FB" pitchFamily="34" charset="0"/>
                <a:ea typeface="굴림" charset="-127"/>
              </a:rPr>
              <a:t> Text here</a:t>
            </a: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4" name="Picture 3" descr="C:\Eigene Dateien\Witzisch\Buidl\Arzt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981200"/>
            <a:ext cx="6629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2000"/>
            <a:ext cx="6934200" cy="563563"/>
          </a:xfrm>
        </p:spPr>
        <p:txBody>
          <a:bodyPr/>
          <a:lstStyle/>
          <a:p>
            <a:pPr>
              <a:buNone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      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Macintosh noted: “for the surgeon the </a:t>
            </a:r>
            <a:r>
              <a:rPr lang="en-IN" b="1" dirty="0" err="1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anesthesia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 ends with the injection of the agent; for the </a:t>
            </a:r>
            <a:r>
              <a:rPr lang="en-IN" b="1" dirty="0" err="1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anesthetist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 it begins with the injection of the agent.”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b="1" dirty="0" smtClean="0">
                <a:solidFill>
                  <a:schemeClr val="bg2"/>
                </a:solidFill>
                <a:latin typeface="Agency FB" pitchFamily="34" charset="0"/>
              </a:rPr>
              <a:t>Thank you</a:t>
            </a:r>
            <a:endParaRPr lang="ar-EG" sz="9600" dirty="0"/>
          </a:p>
        </p:txBody>
      </p:sp>
      <p:pic>
        <p:nvPicPr>
          <p:cNvPr id="4098" name="Picture 2" descr="E:\ppt\FB_IMG_14307590706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62865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Where to </a:t>
            </a:r>
            <a:r>
              <a:rPr lang="en-IN" sz="4000" b="1" dirty="0" smtClean="0">
                <a:solidFill>
                  <a:srgbClr val="FFFF00"/>
                </a:solidFill>
                <a:latin typeface="Agency FB" pitchFamily="34" charset="0"/>
              </a:rPr>
              <a:t>go.....?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250000"/>
              </a:lnSpc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If your favourite place in the </a:t>
            </a:r>
            <a:r>
              <a:rPr lang="en-IN" i="1" dirty="0" smtClean="0">
                <a:solidFill>
                  <a:srgbClr val="00B0F0"/>
                </a:solidFill>
                <a:latin typeface="Agency FB" pitchFamily="34" charset="0"/>
              </a:rPr>
              <a:t>world </a:t>
            </a:r>
            <a:r>
              <a:rPr lang="en-IN" i="1" dirty="0" smtClean="0">
                <a:solidFill>
                  <a:srgbClr val="FFFF00"/>
                </a:solidFill>
                <a:latin typeface="Agency FB" pitchFamily="34" charset="0"/>
              </a:rPr>
              <a:t>is the operating room, be a surgeon. </a:t>
            </a:r>
          </a:p>
          <a:p>
            <a:pPr eaLnBrk="1" hangingPunct="1">
              <a:lnSpc>
                <a:spcPct val="250000"/>
              </a:lnSpc>
              <a:buBlip>
                <a:blip r:embed="rId3"/>
              </a:buBlip>
            </a:pPr>
            <a:r>
              <a:rPr lang="en-IN" i="1" dirty="0" smtClean="0">
                <a:solidFill>
                  <a:srgbClr val="FFFF00"/>
                </a:solidFill>
                <a:latin typeface="Agency FB" pitchFamily="34" charset="0"/>
              </a:rPr>
              <a:t>If your </a:t>
            </a:r>
            <a:r>
              <a:rPr lang="en-IN" dirty="0" err="1" smtClean="0">
                <a:solidFill>
                  <a:srgbClr val="FFFF00"/>
                </a:solidFill>
                <a:latin typeface="Agency FB" pitchFamily="34" charset="0"/>
              </a:rPr>
              <a:t>favorite</a:t>
            </a: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 place in the </a:t>
            </a:r>
            <a:r>
              <a:rPr lang="en-IN" i="1" dirty="0" smtClean="0">
                <a:solidFill>
                  <a:srgbClr val="00B0F0"/>
                </a:solidFill>
                <a:latin typeface="Agency FB" pitchFamily="34" charset="0"/>
              </a:rPr>
              <a:t>hospital </a:t>
            </a:r>
            <a:r>
              <a:rPr lang="en-IN" i="1" dirty="0" smtClean="0">
                <a:solidFill>
                  <a:srgbClr val="FFFF00"/>
                </a:solidFill>
                <a:latin typeface="Agency FB" pitchFamily="34" charset="0"/>
              </a:rPr>
              <a:t>is the operating room, be an </a:t>
            </a:r>
            <a:r>
              <a:rPr lang="en-IN" i="1" dirty="0" err="1" smtClean="0">
                <a:solidFill>
                  <a:srgbClr val="FFFF00"/>
                </a:solidFill>
                <a:latin typeface="Agency FB" pitchFamily="34" charset="0"/>
              </a:rPr>
              <a:t>anesthesiologist</a:t>
            </a:r>
            <a:r>
              <a:rPr lang="en-IN" i="1" dirty="0" smtClean="0">
                <a:solidFill>
                  <a:srgbClr val="FFFF00"/>
                </a:solidFill>
                <a:latin typeface="Agency FB" pitchFamily="34" charset="0"/>
              </a:rPr>
              <a:t>.</a:t>
            </a: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TRUE OR FALSE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10600" cy="4571999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You are more familiar with a surgical knife [1] and catgut than an </a:t>
            </a:r>
            <a:r>
              <a:rPr lang="en-US" altLang="ko-KR" dirty="0" err="1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oropharyngeal</a:t>
            </a: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 airway ….[2]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You have observed breast lump excision or </a:t>
            </a:r>
            <a:r>
              <a:rPr lang="en-US" altLang="ko-KR" dirty="0" err="1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appendicectomy</a:t>
            </a: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[3] better than a peripheral vein </a:t>
            </a:r>
            <a:r>
              <a:rPr lang="en-US" altLang="ko-KR" dirty="0" err="1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cannulation</a:t>
            </a: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…[4]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More often, learning to drive a car will prove easier and useful, than learning to fly an </a:t>
            </a:r>
            <a:r>
              <a:rPr lang="en-US" altLang="ko-KR" dirty="0" err="1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aeroplane</a:t>
            </a:r>
            <a:r>
              <a:rPr lang="en-US" altLang="ko-KR" dirty="0" smtClean="0">
                <a:solidFill>
                  <a:srgbClr val="FFFF00"/>
                </a:solidFill>
                <a:latin typeface="Agency FB" pitchFamily="34" charset="0"/>
                <a:ea typeface="굴림" charset="-127"/>
              </a:rPr>
              <a:t>!</a:t>
            </a:r>
          </a:p>
          <a:p>
            <a:pPr>
              <a:buBlip>
                <a:blip r:embed="rId3"/>
              </a:buBlip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  <p:pic>
        <p:nvPicPr>
          <p:cNvPr id="4" name="Picture 3" descr="21253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52400"/>
            <a:ext cx="3276600" cy="192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….. </a:t>
            </a:r>
            <a:r>
              <a:rPr lang="en-US" sz="4000" b="1" dirty="0" err="1" smtClean="0">
                <a:solidFill>
                  <a:srgbClr val="FFFF00"/>
                </a:solidFill>
                <a:latin typeface="Agency FB" pitchFamily="34" charset="0"/>
              </a:rPr>
              <a:t>Anaesthesiology</a:t>
            </a:r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…….?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  <p:pic>
        <p:nvPicPr>
          <p:cNvPr id="1026" name="Picture 2" descr="C:\Users\Dell\AppData\Local\Microsoft\Windows\Temporary Internet Files\Content.IE5\S3P4LVBW\MC90043437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371600"/>
            <a:ext cx="1838325" cy="1784350"/>
          </a:xfrm>
          <a:prstGeom prst="rect">
            <a:avLst/>
          </a:prstGeom>
          <a:noFill/>
        </p:spPr>
      </p:pic>
      <p:pic>
        <p:nvPicPr>
          <p:cNvPr id="1027" name="Picture 3" descr="C:\Users\Dell\AppData\Local\Microsoft\Windows\Temporary Internet Files\Content.IE5\2BZE1XZY\MC9003107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295400"/>
            <a:ext cx="1413662" cy="1807769"/>
          </a:xfrm>
          <a:prstGeom prst="rect">
            <a:avLst/>
          </a:prstGeom>
          <a:noFill/>
        </p:spPr>
      </p:pic>
      <p:pic>
        <p:nvPicPr>
          <p:cNvPr id="6" name="Picture 5" descr="icu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905000"/>
            <a:ext cx="2477091" cy="1439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Chain_of_surviv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886200"/>
            <a:ext cx="6629400" cy="272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What we do…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Practice clinical pharmacology and physiology!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Administrators of medications to alter physiology and pathology: immediate response!</a:t>
            </a:r>
          </a:p>
        </p:txBody>
      </p:sp>
      <p:pic>
        <p:nvPicPr>
          <p:cNvPr id="4099" name="Picture 3" descr="C:\Users\Dell\AppData\Local\Microsoft\Windows\Temporary Internet Files\Content.IE5\S3P4LVBW\MC90028686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038600"/>
            <a:ext cx="2104931" cy="1699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latin typeface="Agency FB" pitchFamily="34" charset="0"/>
              </a:rPr>
              <a:t>What we do…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25562"/>
            <a:ext cx="8610600" cy="51514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IN" dirty="0" smtClean="0">
                <a:solidFill>
                  <a:srgbClr val="FFFF00"/>
                </a:solidFill>
                <a:latin typeface="Agency FB" pitchFamily="34" charset="0"/>
              </a:rPr>
              <a:t>Our working environment: complex, technical, requires multi-tasking!</a:t>
            </a:r>
          </a:p>
          <a:p>
            <a:pPr>
              <a:buNone/>
            </a:pPr>
            <a:endParaRPr lang="en-US" altLang="ko-KR" dirty="0" smtClean="0">
              <a:solidFill>
                <a:srgbClr val="FFFF00"/>
              </a:solidFill>
              <a:latin typeface="Agency FB" pitchFamily="34" charset="0"/>
              <a:ea typeface="굴림" charset="-127"/>
            </a:endParaRPr>
          </a:p>
        </p:txBody>
      </p:sp>
      <p:pic>
        <p:nvPicPr>
          <p:cNvPr id="6146" name="Picture 2" descr="C:\Users\Dell\AppData\Local\Microsoft\Windows\Temporary Internet Files\Content.IE5\S3P4LVBW\MC90005619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5888" y="2529687"/>
            <a:ext cx="2870262" cy="288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gency FB" pitchFamily="34" charset="0"/>
              </a:rPr>
              <a:t>Skills </a:t>
            </a:r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Assessment of patient readiness for surgery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IN" b="1" i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Airway management!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 </a:t>
            </a:r>
            <a:r>
              <a:rPr lang="en-IN" b="1" i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Pharmacology!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IN" b="1" i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Resuscitation!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IN" b="1" i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Fluid replacement!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 </a:t>
            </a:r>
            <a:r>
              <a:rPr lang="en-IN" b="1" i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Postoperative pain control!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IN" b="1" i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Regional </a:t>
            </a:r>
            <a:r>
              <a:rPr lang="en-IN" b="1" i="1" dirty="0" err="1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anesthesia</a:t>
            </a:r>
            <a:r>
              <a:rPr lang="en-IN" b="1" i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!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IN" b="1" i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Oxygen transport!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IN" b="1" i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Operative stress reduction!</a:t>
            </a:r>
          </a:p>
        </p:txBody>
      </p:sp>
      <p:pic>
        <p:nvPicPr>
          <p:cNvPr id="5" name="Picture 2" descr="C:\Users\Dell\AppData\Local\Microsoft\Windows\Temporary Internet Files\Content.IE5\M5H7WOTJ\MC90007862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209800"/>
            <a:ext cx="2673229" cy="375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DADADA"/>
      </a:accent4>
      <a:accent5>
        <a:srgbClr val="DEAAF0"/>
      </a:accent5>
      <a:accent6>
        <a:srgbClr val="E26418"/>
      </a:accent6>
      <a:hlink>
        <a:srgbClr val="FFBF07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1299</TotalTime>
  <Words>708</Words>
  <Application>Microsoft Office PowerPoint</Application>
  <PresentationFormat>On-screen Show (4:3)</PresentationFormat>
  <Paragraphs>175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powerpoint-template</vt:lpstr>
      <vt:lpstr>understanding ANAESTHESIA</vt:lpstr>
      <vt:lpstr>Slide 2</vt:lpstr>
      <vt:lpstr>Where to go.....?</vt:lpstr>
      <vt:lpstr>Where to go.....?</vt:lpstr>
      <vt:lpstr>TRUE OR FALSE</vt:lpstr>
      <vt:lpstr>….. Anaesthesiology…….?</vt:lpstr>
      <vt:lpstr>What we do…</vt:lpstr>
      <vt:lpstr>What we do…</vt:lpstr>
      <vt:lpstr>Skills </vt:lpstr>
      <vt:lpstr>Slide 10</vt:lpstr>
      <vt:lpstr>Slide 11</vt:lpstr>
      <vt:lpstr>Slide 12</vt:lpstr>
      <vt:lpstr>We go to…..</vt:lpstr>
      <vt:lpstr>Procedures </vt:lpstr>
      <vt:lpstr>Procedures </vt:lpstr>
      <vt:lpstr>Our tools….</vt:lpstr>
      <vt:lpstr>Why anaesthesia?</vt:lpstr>
      <vt:lpstr>Youngster  !</vt:lpstr>
      <vt:lpstr>What a change!</vt:lpstr>
      <vt:lpstr>Slide master</vt:lpstr>
      <vt:lpstr>Big moment</vt:lpstr>
      <vt:lpstr>Slide master</vt:lpstr>
      <vt:lpstr>Safety </vt:lpstr>
      <vt:lpstr>Steps</vt:lpstr>
      <vt:lpstr>Evaluation </vt:lpstr>
      <vt:lpstr>Optimization </vt:lpstr>
      <vt:lpstr>Prepare them; prepare ourselves</vt:lpstr>
      <vt:lpstr>Spinal and Epidural anaesthesia</vt:lpstr>
      <vt:lpstr>Specializations </vt:lpstr>
      <vt:lpstr>Thoughts …….</vt:lpstr>
      <vt:lpstr>Thoughts …….</vt:lpstr>
      <vt:lpstr>Hello……</vt:lpstr>
      <vt:lpstr>Support! different situations by specific tools</vt:lpstr>
      <vt:lpstr>Slide 34</vt:lpstr>
      <vt:lpstr>Patient is more imporant than our ego; call for help, whenever patient is in danger</vt:lpstr>
      <vt:lpstr>Slide 36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drunnikrishnanp</dc:creator>
  <cp:lastModifiedBy>hhh</cp:lastModifiedBy>
  <cp:revision>62</cp:revision>
  <dcterms:created xsi:type="dcterms:W3CDTF">2012-07-22T13:00:03Z</dcterms:created>
  <dcterms:modified xsi:type="dcterms:W3CDTF">2015-05-05T07:17:49Z</dcterms:modified>
</cp:coreProperties>
</file>